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87" r:id="rId2"/>
    <p:sldId id="288" r:id="rId3"/>
    <p:sldId id="355" r:id="rId4"/>
    <p:sldId id="356" r:id="rId5"/>
    <p:sldId id="350" r:id="rId6"/>
    <p:sldId id="357" r:id="rId7"/>
    <p:sldId id="358" r:id="rId8"/>
    <p:sldId id="359" r:id="rId9"/>
    <p:sldId id="360" r:id="rId10"/>
    <p:sldId id="351" r:id="rId11"/>
    <p:sldId id="366" r:id="rId12"/>
    <p:sldId id="361" r:id="rId13"/>
    <p:sldId id="362" r:id="rId14"/>
    <p:sldId id="365" r:id="rId15"/>
    <p:sldId id="364" r:id="rId16"/>
    <p:sldId id="352" r:id="rId17"/>
    <p:sldId id="367" r:id="rId18"/>
    <p:sldId id="368" r:id="rId19"/>
    <p:sldId id="353" r:id="rId20"/>
    <p:sldId id="369" r:id="rId21"/>
    <p:sldId id="354" r:id="rId22"/>
    <p:sldId id="370" r:id="rId23"/>
    <p:sldId id="31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521415D9-36F7-43E2-AB2F-B90AF26B5E84}">
      <p14:sectionLst xmlns:p14="http://schemas.microsoft.com/office/powerpoint/2010/main">
        <p14:section name="默认节" id="{11C9DF00-8834-4946-8B8D-B7359A060165}">
          <p14:sldIdLst>
            <p14:sldId id="287"/>
            <p14:sldId id="288"/>
            <p14:sldId id="355"/>
            <p14:sldId id="356"/>
            <p14:sldId id="350"/>
            <p14:sldId id="357"/>
            <p14:sldId id="358"/>
            <p14:sldId id="359"/>
            <p14:sldId id="360"/>
            <p14:sldId id="351"/>
            <p14:sldId id="366"/>
            <p14:sldId id="361"/>
            <p14:sldId id="362"/>
            <p14:sldId id="365"/>
            <p14:sldId id="364"/>
            <p14:sldId id="352"/>
            <p14:sldId id="367"/>
            <p14:sldId id="368"/>
            <p14:sldId id="353"/>
            <p14:sldId id="369"/>
            <p14:sldId id="354"/>
            <p14:sldId id="370"/>
            <p14:sldId id="319"/>
          </p14:sldIdLst>
        </p14:section>
        <p14:section name="无标题节" id="{94C9EF72-A430-45C8-A6CD-0F0C92C8BF2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 guangxing" initials="d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4BC"/>
    <a:srgbClr val="0029B5"/>
    <a:srgbClr val="006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 autoAdjust="0"/>
    <p:restoredTop sz="81991" autoAdjust="0"/>
  </p:normalViewPr>
  <p:slideViewPr>
    <p:cSldViewPr snapToGrid="0">
      <p:cViewPr varScale="1">
        <p:scale>
          <a:sx n="85" d="100"/>
          <a:sy n="85" d="100"/>
        </p:scale>
        <p:origin x="77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95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244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87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73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048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166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64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109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681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21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28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84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43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2110E-3493-3246-A804-42F338807E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670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2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方案架构及设计思想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1" name="标题 8">
            <a:extLst>
              <a:ext uri="{FF2B5EF4-FFF2-40B4-BE49-F238E27FC236}">
                <a16:creationId xmlns:a16="http://schemas.microsoft.com/office/drawing/2014/main" id="{52FC0D4A-D763-4FD0-9556-E25E2D9C6AF2}"/>
              </a:ext>
            </a:extLst>
          </p:cNvPr>
          <p:cNvSpPr txBox="1">
            <a:spLocks/>
          </p:cNvSpPr>
          <p:nvPr/>
        </p:nvSpPr>
        <p:spPr>
          <a:xfrm>
            <a:off x="694690" y="143309"/>
            <a:ext cx="7754620" cy="6235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Tx/>
              <a:buFontTx/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设计思想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78A147-650F-45EE-90DA-BE8BB8500475}"/>
              </a:ext>
            </a:extLst>
          </p:cNvPr>
          <p:cNvSpPr txBox="1"/>
          <p:nvPr/>
        </p:nvSpPr>
        <p:spPr>
          <a:xfrm>
            <a:off x="579872" y="1129623"/>
            <a:ext cx="7273967" cy="1670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考虑到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docker image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格式在未来可能会发生变化，程序应当能够将镜像文件的验证过程抽象出来，用于未来的重写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考虑到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layer_sword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本身的校验过程未来可能会拓展和更新，程序应当能够将校验文件的写入和验证抽象出来，用于未来的重写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1735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项目架构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8487A99-9914-4A19-9C46-EEA04DC88973}"/>
              </a:ext>
            </a:extLst>
          </p:cNvPr>
          <p:cNvSpPr/>
          <p:nvPr/>
        </p:nvSpPr>
        <p:spPr>
          <a:xfrm>
            <a:off x="216420" y="2750247"/>
            <a:ext cx="1454811" cy="58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B61B4D2-F02D-4ECE-B976-A6D62C64B0B0}"/>
              </a:ext>
            </a:extLst>
          </p:cNvPr>
          <p:cNvSpPr/>
          <p:nvPr/>
        </p:nvSpPr>
        <p:spPr>
          <a:xfrm>
            <a:off x="2351498" y="2746532"/>
            <a:ext cx="1454811" cy="58090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E2B5E46-AD33-4DD4-90C6-6F5C1EB6AC17}"/>
              </a:ext>
            </a:extLst>
          </p:cNvPr>
          <p:cNvSpPr/>
          <p:nvPr/>
        </p:nvSpPr>
        <p:spPr>
          <a:xfrm>
            <a:off x="4838465" y="1058836"/>
            <a:ext cx="1454811" cy="580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dominator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45D9287-502F-48BC-9B01-EACB07013ABD}"/>
              </a:ext>
            </a:extLst>
          </p:cNvPr>
          <p:cNvSpPr/>
          <p:nvPr/>
        </p:nvSpPr>
        <p:spPr>
          <a:xfrm>
            <a:off x="4858567" y="4419288"/>
            <a:ext cx="1454811" cy="58090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inspector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4002603" y="1990847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BaseDominator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699D56A-D0C8-4E2C-90D9-636BAC0521A3}"/>
              </a:ext>
            </a:extLst>
          </p:cNvPr>
          <p:cNvSpPr/>
          <p:nvPr/>
        </p:nvSpPr>
        <p:spPr>
          <a:xfrm>
            <a:off x="4002603" y="3485951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BaseInspector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D13F8CB-898F-4ACD-8C45-9D475DCDE268}"/>
              </a:ext>
            </a:extLst>
          </p:cNvPr>
          <p:cNvSpPr/>
          <p:nvPr/>
        </p:nvSpPr>
        <p:spPr>
          <a:xfrm>
            <a:off x="5624775" y="3485950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OtherInspector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5714532" y="2008555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OtherDominator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C586D7A-1D87-401D-9C95-B9E2D9451FB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 flipV="1">
            <a:off x="1671231" y="3036984"/>
            <a:ext cx="680267" cy="3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FBB08FE3-D945-4A9E-87E4-D4C99CD05A3B}"/>
              </a:ext>
            </a:extLst>
          </p:cNvPr>
          <p:cNvSpPr/>
          <p:nvPr/>
        </p:nvSpPr>
        <p:spPr>
          <a:xfrm rot="16200000">
            <a:off x="5914374" y="-158175"/>
            <a:ext cx="274428" cy="4097971"/>
          </a:xfrm>
          <a:prstGeom prst="rightBrace">
            <a:avLst>
              <a:gd name="adj1" fmla="val 86012"/>
              <a:gd name="adj2" fmla="val 3839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9AA39571-15C0-4CA0-9900-69169F46A8F6}"/>
              </a:ext>
            </a:extLst>
          </p:cNvPr>
          <p:cNvCxnSpPr>
            <a:stCxn id="13" idx="3"/>
            <a:endCxn id="16" idx="2"/>
          </p:cNvCxnSpPr>
          <p:nvPr/>
        </p:nvCxnSpPr>
        <p:spPr>
          <a:xfrm flipV="1">
            <a:off x="3806309" y="2571750"/>
            <a:ext cx="923700" cy="4652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DDA24487-1484-4C83-B044-EBBE6FD91692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>
            <a:off x="3806309" y="3036984"/>
            <a:ext cx="923700" cy="4489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右大括号 32">
            <a:extLst>
              <a:ext uri="{FF2B5EF4-FFF2-40B4-BE49-F238E27FC236}">
                <a16:creationId xmlns:a16="http://schemas.microsoft.com/office/drawing/2014/main" id="{AD006A57-80A4-48BB-B5E3-0E91B6721898}"/>
              </a:ext>
            </a:extLst>
          </p:cNvPr>
          <p:cNvSpPr/>
          <p:nvPr/>
        </p:nvSpPr>
        <p:spPr>
          <a:xfrm rot="5400000">
            <a:off x="5926762" y="2085412"/>
            <a:ext cx="274428" cy="4162953"/>
          </a:xfrm>
          <a:prstGeom prst="rightBrace">
            <a:avLst>
              <a:gd name="adj1" fmla="val 86012"/>
              <a:gd name="adj2" fmla="val 6147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7381582" y="1753596"/>
            <a:ext cx="675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747C055-EED7-4C30-90B7-E4C1E7CB4449}"/>
              </a:ext>
            </a:extLst>
          </p:cNvPr>
          <p:cNvSpPr txBox="1"/>
          <p:nvPr/>
        </p:nvSpPr>
        <p:spPr>
          <a:xfrm>
            <a:off x="7381581" y="3212037"/>
            <a:ext cx="675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4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DD0A8301-3D88-48DF-8966-1DFFA9EDE43B}"/>
              </a:ext>
            </a:extLst>
          </p:cNvPr>
          <p:cNvSpPr/>
          <p:nvPr/>
        </p:nvSpPr>
        <p:spPr>
          <a:xfrm>
            <a:off x="284230" y="929474"/>
            <a:ext cx="1454811" cy="580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util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A6EE789-0265-4298-867D-662A7B16BBFD}"/>
              </a:ext>
            </a:extLst>
          </p:cNvPr>
          <p:cNvSpPr/>
          <p:nvPr/>
        </p:nvSpPr>
        <p:spPr>
          <a:xfrm>
            <a:off x="2351498" y="915663"/>
            <a:ext cx="1454811" cy="5809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error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BAD3060-9F8D-470D-9F8F-E6DB2CFCA6F5}"/>
              </a:ext>
            </a:extLst>
          </p:cNvPr>
          <p:cNvSpPr txBox="1"/>
          <p:nvPr/>
        </p:nvSpPr>
        <p:spPr>
          <a:xfrm>
            <a:off x="458136" y="1580722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相关的工具函数和宏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9A5156E-7BDE-4860-A057-375CCDF1080C}"/>
              </a:ext>
            </a:extLst>
          </p:cNvPr>
          <p:cNvSpPr txBox="1"/>
          <p:nvPr/>
        </p:nvSpPr>
        <p:spPr>
          <a:xfrm>
            <a:off x="2277585" y="1580722"/>
            <a:ext cx="1598798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自定义错误类型和错误处理函数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BE02DA5-86C4-412C-9D2E-21D0D5F0F10D}"/>
              </a:ext>
            </a:extLst>
          </p:cNvPr>
          <p:cNvSpPr txBox="1"/>
          <p:nvPr/>
        </p:nvSpPr>
        <p:spPr>
          <a:xfrm>
            <a:off x="358535" y="3366277"/>
            <a:ext cx="1170580" cy="377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入口主函数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D5920A9-6828-4F28-9EE0-946A603FCC9A}"/>
              </a:ext>
            </a:extLst>
          </p:cNvPr>
          <p:cNvSpPr txBox="1"/>
          <p:nvPr/>
        </p:nvSpPr>
        <p:spPr>
          <a:xfrm>
            <a:off x="2528183" y="3393400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命令行解析和流程调用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BA0BB43-8C8C-4C0A-98C5-555216371C45}"/>
              </a:ext>
            </a:extLst>
          </p:cNvPr>
          <p:cNvSpPr txBox="1"/>
          <p:nvPr/>
        </p:nvSpPr>
        <p:spPr>
          <a:xfrm>
            <a:off x="6494295" y="962821"/>
            <a:ext cx="2509459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分割合并的抽象接口，作为基类提供不同实现的可能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7E7CC32-4850-43F3-90BD-F3C20F73E30A}"/>
              </a:ext>
            </a:extLst>
          </p:cNvPr>
          <p:cNvSpPr txBox="1"/>
          <p:nvPr/>
        </p:nvSpPr>
        <p:spPr>
          <a:xfrm>
            <a:off x="6494295" y="4352299"/>
            <a:ext cx="2509459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镜像检查的抽象接口，作为基类提供不同实现的可能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696866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分割与合并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3863770" y="752072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Dominator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2598287" y="1667614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</a:t>
            </a:r>
            <a:endParaRPr lang="zh-CN" altLang="en-US" dirty="0"/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FBB08FE3-D945-4A9E-87E4-D4C99CD05A3B}"/>
              </a:ext>
            </a:extLst>
          </p:cNvPr>
          <p:cNvSpPr/>
          <p:nvPr/>
        </p:nvSpPr>
        <p:spPr>
          <a:xfrm rot="16200000">
            <a:off x="4453962" y="-475876"/>
            <a:ext cx="274428" cy="4097971"/>
          </a:xfrm>
          <a:prstGeom prst="rightBrace">
            <a:avLst>
              <a:gd name="adj1" fmla="val 86012"/>
              <a:gd name="adj2" fmla="val 4989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1170589" y="1707237"/>
            <a:ext cx="125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D7E1EA4-F07D-45D9-BA17-43A2700D9E49}"/>
              </a:ext>
            </a:extLst>
          </p:cNvPr>
          <p:cNvSpPr/>
          <p:nvPr/>
        </p:nvSpPr>
        <p:spPr>
          <a:xfrm>
            <a:off x="5066606" y="1667613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Merge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E9DC8A-6119-45F2-89AB-91F66EC0F1FD}"/>
              </a:ext>
            </a:extLst>
          </p:cNvPr>
          <p:cNvSpPr/>
          <p:nvPr/>
        </p:nvSpPr>
        <p:spPr>
          <a:xfrm>
            <a:off x="2351885" y="2379314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extract_tar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48AC3B-CCAC-4E66-AF52-483BE7C41611}"/>
              </a:ext>
            </a:extLst>
          </p:cNvPr>
          <p:cNvSpPr/>
          <p:nvPr/>
        </p:nvSpPr>
        <p:spPr>
          <a:xfrm>
            <a:off x="2351885" y="2781274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46DCE-0758-41A6-8894-18859B790395}"/>
              </a:ext>
            </a:extLst>
          </p:cNvPr>
          <p:cNvSpPr/>
          <p:nvPr/>
        </p:nvSpPr>
        <p:spPr>
          <a:xfrm>
            <a:off x="2351886" y="3183234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deduct_split_map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D4111B-579A-48E1-BF76-D2025441DF9C}"/>
              </a:ext>
            </a:extLst>
          </p:cNvPr>
          <p:cNvSpPr/>
          <p:nvPr/>
        </p:nvSpPr>
        <p:spPr>
          <a:xfrm>
            <a:off x="2351886" y="3585194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copy_split_directories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BF633833-9957-4EC0-8453-6F4AF75465C4}"/>
              </a:ext>
            </a:extLst>
          </p:cNvPr>
          <p:cNvSpPr/>
          <p:nvPr/>
        </p:nvSpPr>
        <p:spPr>
          <a:xfrm>
            <a:off x="2351885" y="399172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copy_split_files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563E9EE-5D23-46B7-B826-29140E61075B}"/>
              </a:ext>
            </a:extLst>
          </p:cNvPr>
          <p:cNvSpPr/>
          <p:nvPr/>
        </p:nvSpPr>
        <p:spPr>
          <a:xfrm>
            <a:off x="2351885" y="4398252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pack_all_tar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4BB397E-2487-4E8D-B424-5894945D40D2}"/>
              </a:ext>
            </a:extLst>
          </p:cNvPr>
          <p:cNvSpPr/>
          <p:nvPr/>
        </p:nvSpPr>
        <p:spPr>
          <a:xfrm>
            <a:off x="2351885" y="4796508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pack_all_gz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ACD36AD-458D-439B-8E4F-2793A8A6C2DA}"/>
              </a:ext>
            </a:extLst>
          </p:cNvPr>
          <p:cNvSpPr/>
          <p:nvPr/>
        </p:nvSpPr>
        <p:spPr>
          <a:xfrm>
            <a:off x="141608" y="4392162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pack_all_tar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85CC49-6C33-416F-9313-EB998B69BB98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3263899" y="2582146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898B72C-5F78-40DD-A86B-AD942C11080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3263899" y="2984106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D946B60-DB9B-43BE-A5FB-FD018A20C5C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263900" y="3386066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ABB4A26-A46B-4307-985C-FF0C1093E78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3263899" y="3788026"/>
            <a:ext cx="1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6BA0B64-99D5-4DCB-9FA3-2007838486E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3263899" y="4194555"/>
            <a:ext cx="0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0175CCA-41B3-4FD4-BE70-D28B690E4666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263899" y="4601084"/>
            <a:ext cx="0" cy="195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81692106-F18C-45E4-8C35-427BF93A2B0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1965635" y="4493578"/>
            <a:ext cx="386250" cy="60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39F7964-5B40-4EAE-9BEE-FE06EBB7C0EC}"/>
              </a:ext>
            </a:extLst>
          </p:cNvPr>
          <p:cNvSpPr/>
          <p:nvPr/>
        </p:nvSpPr>
        <p:spPr>
          <a:xfrm>
            <a:off x="4863152" y="241948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extract_to_tar</a:t>
            </a:r>
            <a:endParaRPr lang="zh-CN" altLang="en-US" dirty="0"/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79347E69-6B86-4B4C-ACC6-547DCE15BF72}"/>
              </a:ext>
            </a:extLst>
          </p:cNvPr>
          <p:cNvSpPr/>
          <p:nvPr/>
        </p:nvSpPr>
        <p:spPr>
          <a:xfrm>
            <a:off x="4863152" y="282144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extract_to_directory</a:t>
            </a:r>
            <a:endParaRPr lang="zh-CN" altLang="en-US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1B3B21A-AA62-45AD-8418-135578492C3B}"/>
              </a:ext>
            </a:extLst>
          </p:cNvPr>
          <p:cNvSpPr/>
          <p:nvPr/>
        </p:nvSpPr>
        <p:spPr>
          <a:xfrm>
            <a:off x="4863153" y="322340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check_all_splits</a:t>
            </a:r>
            <a:endParaRPr lang="zh-CN" altLang="en-US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6B9065B2-713F-4FDD-83AB-46FB78D81E4A}"/>
              </a:ext>
            </a:extLst>
          </p:cNvPr>
          <p:cNvSpPr/>
          <p:nvPr/>
        </p:nvSpPr>
        <p:spPr>
          <a:xfrm>
            <a:off x="4863153" y="3625363"/>
            <a:ext cx="1824027" cy="2028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merge_checked_files</a:t>
            </a:r>
            <a:endParaRPr lang="zh-CN" altLang="en-US" dirty="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3E509FE1-5244-435C-8BE0-DF0AB48F5F09}"/>
              </a:ext>
            </a:extLst>
          </p:cNvPr>
          <p:cNvSpPr/>
          <p:nvPr/>
        </p:nvSpPr>
        <p:spPr>
          <a:xfrm>
            <a:off x="4863152" y="4031892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8C80DB7-BF9C-4867-9F6E-A37669C45549}"/>
              </a:ext>
            </a:extLst>
          </p:cNvPr>
          <p:cNvSpPr/>
          <p:nvPr/>
        </p:nvSpPr>
        <p:spPr>
          <a:xfrm>
            <a:off x="4863152" y="4438421"/>
            <a:ext cx="1824027" cy="2028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compress_tar</a:t>
            </a:r>
            <a:endParaRPr lang="zh-CN" altLang="en-US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6FC24E4-0CCC-45DB-BD37-0A05DE22C9D4}"/>
              </a:ext>
            </a:extLst>
          </p:cNvPr>
          <p:cNvSpPr/>
          <p:nvPr/>
        </p:nvSpPr>
        <p:spPr>
          <a:xfrm>
            <a:off x="7199877" y="299388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check_with_config</a:t>
            </a:r>
            <a:endParaRPr lang="zh-CN" altLang="en-US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B32D22D-841A-430D-A1F8-55FB9F71A68D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5775166" y="2622315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869BA5B-68EA-4638-819C-50C4A73B4582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5775166" y="3024275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7E5B3E4-CCCF-46D1-A5D2-6AD576D959BE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5775167" y="3426235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6B4FCD5-DE87-479F-94FA-139C939902CA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5775166" y="3828195"/>
            <a:ext cx="1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4FC6AE9-9EA7-499B-9E01-05BE0CF68DD7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5775166" y="4234724"/>
            <a:ext cx="0" cy="203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EFBDF899-93CF-4ECF-868A-08691CC57C12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>
          <a:xfrm flipV="1">
            <a:off x="6687180" y="3095296"/>
            <a:ext cx="512697" cy="22952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CF602009-C490-4435-8B3F-896A211512EB}"/>
              </a:ext>
            </a:extLst>
          </p:cNvPr>
          <p:cNvSpPr/>
          <p:nvPr/>
        </p:nvSpPr>
        <p:spPr>
          <a:xfrm>
            <a:off x="2283196" y="2288806"/>
            <a:ext cx="1997091" cy="279929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5AB6031F-4D5E-4C45-B177-1B630BED2A2A}"/>
              </a:ext>
            </a:extLst>
          </p:cNvPr>
          <p:cNvSpPr/>
          <p:nvPr/>
        </p:nvSpPr>
        <p:spPr>
          <a:xfrm>
            <a:off x="120096" y="3594804"/>
            <a:ext cx="1824027" cy="202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split_layer</a:t>
            </a:r>
            <a:endParaRPr lang="zh-CN" altLang="en-US" dirty="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6CB64DA-C5CB-4FB7-A3D9-56238B9927A5}"/>
              </a:ext>
            </a:extLst>
          </p:cNvPr>
          <p:cNvCxnSpPr>
            <a:cxnSpLocks/>
            <a:stCxn id="105" idx="3"/>
            <a:endCxn id="104" idx="1"/>
          </p:cNvCxnSpPr>
          <p:nvPr/>
        </p:nvCxnSpPr>
        <p:spPr>
          <a:xfrm flipV="1">
            <a:off x="1944123" y="3688455"/>
            <a:ext cx="339073" cy="7765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E8D06AFD-2088-4EF5-87C8-F6A1CB0B6853}"/>
              </a:ext>
            </a:extLst>
          </p:cNvPr>
          <p:cNvSpPr/>
          <p:nvPr/>
        </p:nvSpPr>
        <p:spPr>
          <a:xfrm>
            <a:off x="4760269" y="2288806"/>
            <a:ext cx="1997091" cy="250770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3324E1B7-2C12-4F72-9A1A-3B01D65E6383}"/>
              </a:ext>
            </a:extLst>
          </p:cNvPr>
          <p:cNvSpPr/>
          <p:nvPr/>
        </p:nvSpPr>
        <p:spPr>
          <a:xfrm>
            <a:off x="7199877" y="3451804"/>
            <a:ext cx="1824027" cy="1817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merge_layer</a:t>
            </a:r>
            <a:endParaRPr lang="zh-CN" altLang="en-US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2338BCC6-5154-4AB2-AD86-E17762CA1F27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 flipV="1">
            <a:off x="6757360" y="3542656"/>
            <a:ext cx="442517" cy="1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0" name="文本框 129">
            <a:extLst>
              <a:ext uri="{FF2B5EF4-FFF2-40B4-BE49-F238E27FC236}">
                <a16:creationId xmlns:a16="http://schemas.microsoft.com/office/drawing/2014/main" id="{7F1220AA-DC7A-427F-808A-6469EF0F53C5}"/>
              </a:ext>
            </a:extLst>
          </p:cNvPr>
          <p:cNvSpPr txBox="1"/>
          <p:nvPr/>
        </p:nvSpPr>
        <p:spPr>
          <a:xfrm>
            <a:off x="651450" y="2582273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完成完整的分割流程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FDA7675-A089-444D-BD10-A30721423A08}"/>
              </a:ext>
            </a:extLst>
          </p:cNvPr>
          <p:cNvSpPr txBox="1"/>
          <p:nvPr/>
        </p:nvSpPr>
        <p:spPr>
          <a:xfrm>
            <a:off x="7599192" y="3681604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完成完整的合并流程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443047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镜像检查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054FC0C-5C6D-48CC-B198-7AF043763667}"/>
              </a:ext>
            </a:extLst>
          </p:cNvPr>
          <p:cNvSpPr/>
          <p:nvPr/>
        </p:nvSpPr>
        <p:spPr>
          <a:xfrm>
            <a:off x="3789667" y="1287406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Inspector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27D8FC9-C6C3-4621-99ED-B41F5974BD8B}"/>
              </a:ext>
            </a:extLst>
          </p:cNvPr>
          <p:cNvSpPr/>
          <p:nvPr/>
        </p:nvSpPr>
        <p:spPr>
          <a:xfrm>
            <a:off x="3877023" y="2186620"/>
            <a:ext cx="1454811" cy="5809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C27577E-9E85-4D20-B16C-D36147EC03D4}"/>
              </a:ext>
            </a:extLst>
          </p:cNvPr>
          <p:cNvSpPr txBox="1"/>
          <p:nvPr/>
        </p:nvSpPr>
        <p:spPr>
          <a:xfrm>
            <a:off x="2308542" y="2226243"/>
            <a:ext cx="125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3E9DC8A-6119-45F2-89AB-91F66EC0F1FD}"/>
              </a:ext>
            </a:extLst>
          </p:cNvPr>
          <p:cNvSpPr/>
          <p:nvPr/>
        </p:nvSpPr>
        <p:spPr>
          <a:xfrm>
            <a:off x="3630621" y="289832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inspect_route</a:t>
            </a:r>
            <a:endParaRPr lang="zh-CN" altLang="en-US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648AC3B-CCAC-4E66-AF52-483BE7C41611}"/>
              </a:ext>
            </a:extLst>
          </p:cNvPr>
          <p:cNvSpPr/>
          <p:nvPr/>
        </p:nvSpPr>
        <p:spPr>
          <a:xfrm>
            <a:off x="3630621" y="330028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inspect_config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46DCE-0758-41A6-8894-18859B790395}"/>
              </a:ext>
            </a:extLst>
          </p:cNvPr>
          <p:cNvSpPr/>
          <p:nvPr/>
        </p:nvSpPr>
        <p:spPr>
          <a:xfrm>
            <a:off x="3630622" y="370224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inspect_layer</a:t>
            </a:r>
            <a:endParaRPr lang="zh-CN" altLang="en-US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D4111B-579A-48E1-BF76-D2025441DF9C}"/>
              </a:ext>
            </a:extLst>
          </p:cNvPr>
          <p:cNvSpPr/>
          <p:nvPr/>
        </p:nvSpPr>
        <p:spPr>
          <a:xfrm>
            <a:off x="3630622" y="4104200"/>
            <a:ext cx="1824027" cy="20283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inspect_manifest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585CC49-6C33-416F-9313-EB998B69BB98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4542635" y="3101152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898B72C-5F78-40DD-A86B-AD942C11080E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4542635" y="3503112"/>
            <a:ext cx="1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D946B60-DB9B-43BE-A5FB-FD018A20C5C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542636" y="3905072"/>
            <a:ext cx="0" cy="199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大括号 41">
            <a:extLst>
              <a:ext uri="{FF2B5EF4-FFF2-40B4-BE49-F238E27FC236}">
                <a16:creationId xmlns:a16="http://schemas.microsoft.com/office/drawing/2014/main" id="{FA6F4574-94B2-4D16-A9E3-643A2DB79AD0}"/>
              </a:ext>
            </a:extLst>
          </p:cNvPr>
          <p:cNvSpPr/>
          <p:nvPr/>
        </p:nvSpPr>
        <p:spPr>
          <a:xfrm rot="16200000">
            <a:off x="4379859" y="59458"/>
            <a:ext cx="274428" cy="4097971"/>
          </a:xfrm>
          <a:prstGeom prst="rightBrace">
            <a:avLst>
              <a:gd name="adj1" fmla="val 86012"/>
              <a:gd name="adj2" fmla="val 4989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CCF6E4B-5606-4A7B-8D33-E41AFE40800F}"/>
              </a:ext>
            </a:extLst>
          </p:cNvPr>
          <p:cNvSpPr/>
          <p:nvPr/>
        </p:nvSpPr>
        <p:spPr>
          <a:xfrm>
            <a:off x="1000553" y="3530537"/>
            <a:ext cx="1824027" cy="2028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inspect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E50D7A-E452-4AC6-A65F-CDAC6E4F6E70}"/>
              </a:ext>
            </a:extLst>
          </p:cNvPr>
          <p:cNvSpPr/>
          <p:nvPr/>
        </p:nvSpPr>
        <p:spPr>
          <a:xfrm>
            <a:off x="3471301" y="2824139"/>
            <a:ext cx="2092461" cy="161562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DBBC6286-3FB2-4AB6-8177-D55A7C83FFBD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>
            <a:off x="2824580" y="3631953"/>
            <a:ext cx="646721" cy="0"/>
          </a:xfrm>
          <a:prstGeom prst="straightConnector1">
            <a:avLst/>
          </a:prstGeom>
          <a:ln w="28575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DAA095C-FF98-4DB6-AB0A-4444F8A58248}"/>
              </a:ext>
            </a:extLst>
          </p:cNvPr>
          <p:cNvSpPr txBox="1"/>
          <p:nvPr/>
        </p:nvSpPr>
        <p:spPr>
          <a:xfrm>
            <a:off x="1259424" y="3803656"/>
            <a:ext cx="1170580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完成完整的检查流程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05314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测试相关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A6260D-53A2-4258-9D29-4BA5A3985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41" y="1502760"/>
            <a:ext cx="2996569" cy="30180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C02F4F-C8F6-4C00-92B4-0D9C665BA8AE}"/>
              </a:ext>
            </a:extLst>
          </p:cNvPr>
          <p:cNvSpPr txBox="1"/>
          <p:nvPr/>
        </p:nvSpPr>
        <p:spPr>
          <a:xfrm>
            <a:off x="5752991" y="622690"/>
            <a:ext cx="1701384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对所有工具类函数覆盖了文档测试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aphicFrame>
        <p:nvGraphicFramePr>
          <p:cNvPr id="8" name="表格 10">
            <a:extLst>
              <a:ext uri="{FF2B5EF4-FFF2-40B4-BE49-F238E27FC236}">
                <a16:creationId xmlns:a16="http://schemas.microsoft.com/office/drawing/2014/main" id="{B468120F-3F2F-4EB4-884D-47DED5EE4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27999"/>
              </p:ext>
            </p:extLst>
          </p:nvPr>
        </p:nvGraphicFramePr>
        <p:xfrm>
          <a:off x="440423" y="2710099"/>
          <a:ext cx="35425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274">
                  <a:extLst>
                    <a:ext uri="{9D8B030D-6E8A-4147-A177-3AD203B41FA5}">
                      <a16:colId xmlns:a16="http://schemas.microsoft.com/office/drawing/2014/main" val="2403868185"/>
                    </a:ext>
                  </a:extLst>
                </a:gridCol>
                <a:gridCol w="1771274">
                  <a:extLst>
                    <a:ext uri="{9D8B030D-6E8A-4147-A177-3AD203B41FA5}">
                      <a16:colId xmlns:a16="http://schemas.microsoft.com/office/drawing/2014/main" val="2688743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5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test_util.rs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测试工具函数输出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4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test_flow.rs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测试工作流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20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test_cmd.rs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测试命令行操作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6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test_err.rs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测试错误处理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10356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1046569" y="1502219"/>
            <a:ext cx="2442737" cy="1023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共部署了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个单元测试和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个文档测试，测试覆盖率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8461422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3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开发难点及解决措施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校验方案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157075" y="1726611"/>
            <a:ext cx="2625394" cy="13469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为了保证分割之后的文件本身未被破坏，我们需要一个可靠的方案能够对分割后的各个分割子集进行验证。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C8E91C-D8E4-44F8-9AF8-60D7601071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1" r="1123"/>
          <a:stretch/>
        </p:blipFill>
        <p:spPr>
          <a:xfrm>
            <a:off x="2945154" y="1351967"/>
            <a:ext cx="6153968" cy="31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01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一致性方案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300464" y="1737831"/>
            <a:ext cx="2442737" cy="1993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为了保证分割行为在输入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image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文件一致的情况下，无论在任何时间、任何平台上均能保证完全一致的分割子集输出，我们需要一个可靠的方案实现这一点。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E6D8B-F31E-43ED-8B7D-5A233357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493" y="1781426"/>
            <a:ext cx="6173262" cy="11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8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4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参赛体会</a:t>
            </a:r>
            <a:endParaRPr lang="zh-CN" altLang="en-US" sz="3000" b="1" dirty="0">
              <a:solidFill>
                <a:srgbClr val="0029B5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# </a:t>
            </a:r>
            <a:r>
              <a:rPr lang="zh-CN" altLang="en-US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赛题 </a:t>
            </a:r>
            <a:r>
              <a:rPr lang="en-US" altLang="zh-CN" sz="1800" b="1" dirty="0"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46</a:t>
            </a:r>
            <a:r>
              <a:rPr lang="en-US" altLang="zh-CN" sz="18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 #</a:t>
            </a:r>
            <a:b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</a:b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用 </a:t>
            </a: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RUST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实现容器镜像分层切割工具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949575"/>
            <a:ext cx="3829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出题导师：雷钟凯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57475" y="3379470"/>
            <a:ext cx="382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答辩团队：总之就是非常可爱</a:t>
            </a:r>
            <a:r>
              <a:rPr lang="en-US" altLang="zh-CN" b="1" dirty="0">
                <a:solidFill>
                  <a:srgbClr val="0224BC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+1498417324</a:t>
            </a:r>
            <a:endParaRPr lang="zh-CN" altLang="en-US" b="1" dirty="0">
              <a:solidFill>
                <a:srgbClr val="0224BC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0B95F5D-BB2E-4108-BD76-23A39B4AE7AF}"/>
              </a:ext>
            </a:extLst>
          </p:cNvPr>
          <p:cNvSpPr txBox="1"/>
          <p:nvPr/>
        </p:nvSpPr>
        <p:spPr>
          <a:xfrm>
            <a:off x="300464" y="1737831"/>
            <a:ext cx="7738402" cy="1670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非常开心能够学到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这样一门新的语言，在开发过程中，能够体会到和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Python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等语言完全不同的设计思路，也能切身体验到生存期和所有权等概念对程序安全性的帮助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更加深入地了解到了开源社区的工作方式，以后愿意去更加频繁地投入到，参与建设开源社区的工作中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8799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Part 5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作品演示及答辩</a:t>
            </a:r>
            <a:b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（这一部分需线上演示作品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demo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，并回答评委问题）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pic>
        <p:nvPicPr>
          <p:cNvPr id="8" name="演示">
            <a:hlinkClick r:id="" action="ppaction://media"/>
            <a:extLst>
              <a:ext uri="{FF2B5EF4-FFF2-40B4-BE49-F238E27FC236}">
                <a16:creationId xmlns:a16="http://schemas.microsoft.com/office/drawing/2014/main" id="{E40C6389-0508-4D47-9BE3-63AB22C2D5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7809" y="404811"/>
            <a:ext cx="8055695" cy="46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45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6615" y="1969771"/>
            <a:ext cx="4890796" cy="630140"/>
          </a:xfrm>
        </p:spPr>
        <p:txBody>
          <a:bodyPr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THANKS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57475" y="2770505"/>
            <a:ext cx="3829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答辩团队：总之就是非常可爱</a:t>
            </a:r>
            <a:r>
              <a:rPr lang="en-US" altLang="zh-CN" sz="1600" b="1" dirty="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+1498417324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0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团队介绍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8801" y="1548393"/>
            <a:ext cx="4350544" cy="19932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陈俊羽，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年本科毕业于中国科学技术大学计算机专业，目前在南方科技大学和深圳先进院联培攻读电子科学与技术研究生，研究方向生物信息学。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参加过开源软件链点亮计划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暑期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2020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，成功完成高难度项目。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FF3F4-50F2-496C-8007-9255ED692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732" y="1077085"/>
            <a:ext cx="1931932" cy="27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49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94690" y="1604645"/>
            <a:ext cx="7754620" cy="1224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Part 1 </a:t>
            </a: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作品完成情况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项目背景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94F7B4E-7001-4EDD-A8F5-400943B56FC9}"/>
              </a:ext>
            </a:extLst>
          </p:cNvPr>
          <p:cNvGrpSpPr/>
          <p:nvPr/>
        </p:nvGrpSpPr>
        <p:grpSpPr>
          <a:xfrm>
            <a:off x="476450" y="1867303"/>
            <a:ext cx="1882992" cy="2242532"/>
            <a:chOff x="558265" y="2800953"/>
            <a:chExt cx="1882992" cy="224253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EA0167C-EB24-4329-A9BA-703BA0CC32E8}"/>
                </a:ext>
              </a:extLst>
            </p:cNvPr>
            <p:cNvSpPr/>
            <p:nvPr/>
          </p:nvSpPr>
          <p:spPr>
            <a:xfrm>
              <a:off x="558265" y="2800953"/>
              <a:ext cx="1882992" cy="224253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659FD43-506F-4D8C-902E-DAE9E22BE7B7}"/>
                </a:ext>
              </a:extLst>
            </p:cNvPr>
            <p:cNvSpPr/>
            <p:nvPr/>
          </p:nvSpPr>
          <p:spPr>
            <a:xfrm>
              <a:off x="694689" y="4127781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655276D9-E603-4BFC-8455-BD6C87944B84}"/>
                </a:ext>
              </a:extLst>
            </p:cNvPr>
            <p:cNvSpPr/>
            <p:nvPr/>
          </p:nvSpPr>
          <p:spPr>
            <a:xfrm>
              <a:off x="777849" y="403894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9A23C2D-9DFB-4EF7-9BE7-B392B35FC2E0}"/>
                </a:ext>
              </a:extLst>
            </p:cNvPr>
            <p:cNvSpPr/>
            <p:nvPr/>
          </p:nvSpPr>
          <p:spPr>
            <a:xfrm>
              <a:off x="861009" y="3950117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D4843F9-C0A5-441E-9998-93C51978B2BC}"/>
                </a:ext>
              </a:extLst>
            </p:cNvPr>
            <p:cNvSpPr/>
            <p:nvPr/>
          </p:nvSpPr>
          <p:spPr>
            <a:xfrm>
              <a:off x="944169" y="3840578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C777462A-AC62-4461-A771-BE4394F9E697}"/>
                </a:ext>
              </a:extLst>
            </p:cNvPr>
            <p:cNvSpPr/>
            <p:nvPr/>
          </p:nvSpPr>
          <p:spPr>
            <a:xfrm>
              <a:off x="1027329" y="377245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84070E-9752-4221-A16F-88612A6C7F1E}"/>
                </a:ext>
              </a:extLst>
            </p:cNvPr>
            <p:cNvSpPr txBox="1"/>
            <p:nvPr/>
          </p:nvSpPr>
          <p:spPr>
            <a:xfrm>
              <a:off x="694689" y="2983832"/>
              <a:ext cx="1624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Verdana" panose="020B0604030504040204" pitchFamily="34" charset="0"/>
                  <a:ea typeface="Verdana" panose="020B0604030504040204" pitchFamily="34" charset="0"/>
                </a:rPr>
                <a:t>Docker image</a:t>
              </a:r>
              <a:endParaRPr lang="zh-CN" altLang="en-US" dirty="0">
                <a:latin typeface="Verdana" panose="020B0604030504040204" pitchFamily="34" charset="0"/>
                <a:ea typeface="MS UI Gothic" panose="020B0600070205080204" pitchFamily="34" charset="-128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77F507-4881-475F-B13D-515A0F365332}"/>
              </a:ext>
            </a:extLst>
          </p:cNvPr>
          <p:cNvGrpSpPr/>
          <p:nvPr/>
        </p:nvGrpSpPr>
        <p:grpSpPr>
          <a:xfrm>
            <a:off x="3299782" y="2068535"/>
            <a:ext cx="1339312" cy="1963988"/>
            <a:chOff x="3092839" y="2084419"/>
            <a:chExt cx="1339312" cy="1963988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B8358BE1-A761-4AA5-8545-CD19D81B8C3A}"/>
                </a:ext>
              </a:extLst>
            </p:cNvPr>
            <p:cNvSpPr/>
            <p:nvPr/>
          </p:nvSpPr>
          <p:spPr>
            <a:xfrm>
              <a:off x="3105536" y="3761204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6ce45f60…</a:t>
              </a:r>
              <a:endParaRPr lang="zh-CN" altLang="en-US" dirty="0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0F20EF6C-BA7D-45F1-9A92-FD81BBF84428}"/>
                </a:ext>
              </a:extLst>
            </p:cNvPr>
            <p:cNvSpPr/>
            <p:nvPr/>
          </p:nvSpPr>
          <p:spPr>
            <a:xfrm>
              <a:off x="3092839" y="3337732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d244bcc9…</a:t>
              </a:r>
              <a:endParaRPr lang="zh-CN" altLang="en-US" dirty="0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A20227-F6C0-4021-A3B3-F3ED9A8412E7}"/>
                </a:ext>
              </a:extLst>
            </p:cNvPr>
            <p:cNvSpPr/>
            <p:nvPr/>
          </p:nvSpPr>
          <p:spPr>
            <a:xfrm>
              <a:off x="3105536" y="292213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1e84fd76…</a:t>
              </a:r>
              <a:endParaRPr lang="zh-CN" altLang="en-US" dirty="0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EBBB2CD-1513-46B0-866F-7E7272E9A410}"/>
                </a:ext>
              </a:extLst>
            </p:cNvPr>
            <p:cNvSpPr/>
            <p:nvPr/>
          </p:nvSpPr>
          <p:spPr>
            <a:xfrm>
              <a:off x="3105536" y="2503276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6eef8cdk…</a:t>
              </a:r>
              <a:endParaRPr lang="zh-CN" altLang="en-US" dirty="0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A762CBCF-B057-4FE1-ADB9-964EB000C77E}"/>
                </a:ext>
              </a:extLst>
            </p:cNvPr>
            <p:cNvSpPr/>
            <p:nvPr/>
          </p:nvSpPr>
          <p:spPr>
            <a:xfrm>
              <a:off x="3092839" y="208441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78847ae9…</a:t>
              </a:r>
              <a:endParaRPr lang="zh-CN" altLang="en-US" dirty="0"/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BE28ADE-755A-4394-8866-53E8FD798EDC}"/>
              </a:ext>
            </a:extLst>
          </p:cNvPr>
          <p:cNvSpPr/>
          <p:nvPr/>
        </p:nvSpPr>
        <p:spPr>
          <a:xfrm>
            <a:off x="5404586" y="3665841"/>
            <a:ext cx="3023826" cy="4439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B8BE090-A105-425B-ACBF-298974A3C131}"/>
              </a:ext>
            </a:extLst>
          </p:cNvPr>
          <p:cNvSpPr/>
          <p:nvPr/>
        </p:nvSpPr>
        <p:spPr>
          <a:xfrm>
            <a:off x="5383686" y="2838803"/>
            <a:ext cx="3044725" cy="7702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7C3D3506-047B-4095-B99B-0381C99B5A99}"/>
              </a:ext>
            </a:extLst>
          </p:cNvPr>
          <p:cNvSpPr/>
          <p:nvPr/>
        </p:nvSpPr>
        <p:spPr>
          <a:xfrm>
            <a:off x="5383686" y="2027275"/>
            <a:ext cx="3044725" cy="77024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18D864F-1BFB-47C2-A59A-721EB12E5A4E}"/>
              </a:ext>
            </a:extLst>
          </p:cNvPr>
          <p:cNvGrpSpPr/>
          <p:nvPr/>
        </p:nvGrpSpPr>
        <p:grpSpPr>
          <a:xfrm>
            <a:off x="5566737" y="2050182"/>
            <a:ext cx="1339312" cy="1963988"/>
            <a:chOff x="3092839" y="2084419"/>
            <a:chExt cx="1339312" cy="1963988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A6CE668A-36A2-4C43-9B67-8C7E3D6DFECF}"/>
                </a:ext>
              </a:extLst>
            </p:cNvPr>
            <p:cNvSpPr/>
            <p:nvPr/>
          </p:nvSpPr>
          <p:spPr>
            <a:xfrm>
              <a:off x="3105536" y="3761204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6ce45f60…</a:t>
              </a:r>
              <a:endParaRPr lang="zh-CN" altLang="en-US" dirty="0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CA4B0699-83CB-471B-A976-911CAD1E8AFD}"/>
                </a:ext>
              </a:extLst>
            </p:cNvPr>
            <p:cNvSpPr/>
            <p:nvPr/>
          </p:nvSpPr>
          <p:spPr>
            <a:xfrm>
              <a:off x="3092839" y="3337732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d244bcc9…</a:t>
              </a:r>
              <a:endParaRPr lang="zh-CN" altLang="en-US" dirty="0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4567B189-F7AA-400E-8FCA-83FB93BA472D}"/>
                </a:ext>
              </a:extLst>
            </p:cNvPr>
            <p:cNvSpPr/>
            <p:nvPr/>
          </p:nvSpPr>
          <p:spPr>
            <a:xfrm>
              <a:off x="3105536" y="2922133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1e84fd76…</a:t>
              </a:r>
              <a:endParaRPr lang="zh-CN" altLang="en-US" dirty="0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DCD94D74-1045-40D7-AA49-43D37EEF39CE}"/>
                </a:ext>
              </a:extLst>
            </p:cNvPr>
            <p:cNvSpPr/>
            <p:nvPr/>
          </p:nvSpPr>
          <p:spPr>
            <a:xfrm>
              <a:off x="3105536" y="2503276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6eef8cdk…</a:t>
              </a:r>
              <a:endParaRPr lang="zh-CN" altLang="en-US" dirty="0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9D7CDC23-C3C1-4B94-8155-70BC48B5D3FB}"/>
                </a:ext>
              </a:extLst>
            </p:cNvPr>
            <p:cNvSpPr/>
            <p:nvPr/>
          </p:nvSpPr>
          <p:spPr>
            <a:xfrm>
              <a:off x="3092839" y="2084419"/>
              <a:ext cx="1326615" cy="287203"/>
            </a:xfrm>
            <a:prstGeom prst="roundRect">
              <a:avLst>
                <a:gd name="adj" fmla="val 2672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78847ae9…</a:t>
              </a:r>
              <a:endParaRPr lang="zh-CN" altLang="en-US" dirty="0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32F9D2B-5624-4CA9-9B18-D50C8E7B4E2F}"/>
              </a:ext>
            </a:extLst>
          </p:cNvPr>
          <p:cNvSpPr txBox="1"/>
          <p:nvPr/>
        </p:nvSpPr>
        <p:spPr>
          <a:xfrm>
            <a:off x="7852511" y="3708993"/>
            <a:ext cx="462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os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78FC78E-ACB9-455C-8CA1-37B86B8BB5DD}"/>
              </a:ext>
            </a:extLst>
          </p:cNvPr>
          <p:cNvSpPr txBox="1"/>
          <p:nvPr/>
        </p:nvSpPr>
        <p:spPr>
          <a:xfrm>
            <a:off x="7809965" y="3077793"/>
            <a:ext cx="547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lib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A875475-5C98-4764-94FE-08B6B87B19E6}"/>
              </a:ext>
            </a:extLst>
          </p:cNvPr>
          <p:cNvSpPr txBox="1"/>
          <p:nvPr/>
        </p:nvSpPr>
        <p:spPr>
          <a:xfrm>
            <a:off x="7767419" y="2292722"/>
            <a:ext cx="644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app</a:t>
            </a:r>
            <a:endParaRPr lang="zh-CN" altLang="en-US" dirty="0">
              <a:latin typeface="Verdana" panose="020B0604030504040204" pitchFamily="34" charset="0"/>
              <a:ea typeface="MS UI Gothic" panose="020B0600070205080204" pitchFamily="34" charset="-128"/>
            </a:endParaRPr>
          </a:p>
        </p:txBody>
      </p:sp>
      <p:sp>
        <p:nvSpPr>
          <p:cNvPr id="2" name="箭头: 上弧形 1">
            <a:extLst>
              <a:ext uri="{FF2B5EF4-FFF2-40B4-BE49-F238E27FC236}">
                <a16:creationId xmlns:a16="http://schemas.microsoft.com/office/drawing/2014/main" id="{98D48F98-3A2E-4F7B-B0B5-65E371400816}"/>
              </a:ext>
            </a:extLst>
          </p:cNvPr>
          <p:cNvSpPr/>
          <p:nvPr/>
        </p:nvSpPr>
        <p:spPr>
          <a:xfrm>
            <a:off x="1276181" y="1017512"/>
            <a:ext cx="5716573" cy="623595"/>
          </a:xfrm>
          <a:prstGeom prst="curvedDownArrow">
            <a:avLst>
              <a:gd name="adj1" fmla="val 34793"/>
              <a:gd name="adj2" fmla="val 1252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箭头: 上弧形 45">
            <a:extLst>
              <a:ext uri="{FF2B5EF4-FFF2-40B4-BE49-F238E27FC236}">
                <a16:creationId xmlns:a16="http://schemas.microsoft.com/office/drawing/2014/main" id="{30273BBB-2703-4AB4-AAF3-15081757570B}"/>
              </a:ext>
            </a:extLst>
          </p:cNvPr>
          <p:cNvSpPr/>
          <p:nvPr/>
        </p:nvSpPr>
        <p:spPr>
          <a:xfrm rot="10800000">
            <a:off x="1117499" y="4295727"/>
            <a:ext cx="5716573" cy="623595"/>
          </a:xfrm>
          <a:prstGeom prst="curvedDownArrow">
            <a:avLst>
              <a:gd name="adj1" fmla="val 34793"/>
              <a:gd name="adj2" fmla="val 125208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F77E586-6348-4F4C-9B8C-CB0C5C9E9185}"/>
              </a:ext>
            </a:extLst>
          </p:cNvPr>
          <p:cNvGrpSpPr/>
          <p:nvPr/>
        </p:nvGrpSpPr>
        <p:grpSpPr>
          <a:xfrm>
            <a:off x="6919542" y="2879181"/>
            <a:ext cx="890423" cy="276513"/>
            <a:chOff x="6702215" y="974461"/>
            <a:chExt cx="1151623" cy="339387"/>
          </a:xfrm>
        </p:grpSpPr>
        <p:sp>
          <p:nvSpPr>
            <p:cNvPr id="18" name="矩形: 剪去左右顶角 17">
              <a:extLst>
                <a:ext uri="{FF2B5EF4-FFF2-40B4-BE49-F238E27FC236}">
                  <a16:creationId xmlns:a16="http://schemas.microsoft.com/office/drawing/2014/main" id="{6DE55CCC-8F0D-4743-B552-E5716914068C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1FC3B41-A7E2-45C9-8ADF-75AFD94B0FF3}"/>
                </a:ext>
              </a:extLst>
            </p:cNvPr>
            <p:cNvSpPr txBox="1"/>
            <p:nvPr/>
          </p:nvSpPr>
          <p:spPr>
            <a:xfrm>
              <a:off x="6834072" y="987841"/>
              <a:ext cx="731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Java</a:t>
              </a:r>
              <a:endParaRPr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E21E513-D58E-4BA0-8B4A-C748AA8625BC}"/>
              </a:ext>
            </a:extLst>
          </p:cNvPr>
          <p:cNvGrpSpPr/>
          <p:nvPr/>
        </p:nvGrpSpPr>
        <p:grpSpPr>
          <a:xfrm>
            <a:off x="6919541" y="3280278"/>
            <a:ext cx="890423" cy="318678"/>
            <a:chOff x="6702215" y="974461"/>
            <a:chExt cx="1151623" cy="391140"/>
          </a:xfrm>
        </p:grpSpPr>
        <p:sp>
          <p:nvSpPr>
            <p:cNvPr id="48" name="矩形: 剪去左右顶角 47">
              <a:extLst>
                <a:ext uri="{FF2B5EF4-FFF2-40B4-BE49-F238E27FC236}">
                  <a16:creationId xmlns:a16="http://schemas.microsoft.com/office/drawing/2014/main" id="{50CC9E07-E844-4DFD-B58D-6246DEF8E5E8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3612167-142F-4EF8-BBF4-69DD7F439C6E}"/>
                </a:ext>
              </a:extLst>
            </p:cNvPr>
            <p:cNvSpPr txBox="1"/>
            <p:nvPr/>
          </p:nvSpPr>
          <p:spPr>
            <a:xfrm>
              <a:off x="6718638" y="987841"/>
              <a:ext cx="972594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Python</a:t>
              </a:r>
              <a:endParaRPr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14ED177-8DA1-40BA-B45E-991956F3252D}"/>
              </a:ext>
            </a:extLst>
          </p:cNvPr>
          <p:cNvGrpSpPr/>
          <p:nvPr/>
        </p:nvGrpSpPr>
        <p:grpSpPr>
          <a:xfrm>
            <a:off x="6919541" y="3721752"/>
            <a:ext cx="890423" cy="318678"/>
            <a:chOff x="6702215" y="974461"/>
            <a:chExt cx="1151623" cy="391140"/>
          </a:xfrm>
        </p:grpSpPr>
        <p:sp>
          <p:nvSpPr>
            <p:cNvPr id="51" name="矩形: 剪去左右顶角 50">
              <a:extLst>
                <a:ext uri="{FF2B5EF4-FFF2-40B4-BE49-F238E27FC236}">
                  <a16:creationId xmlns:a16="http://schemas.microsoft.com/office/drawing/2014/main" id="{6F06E093-AC20-4E8F-8C8A-63694C94A807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6D89F3A-8E57-4286-ABB9-7DA871B9DF9E}"/>
                </a:ext>
              </a:extLst>
            </p:cNvPr>
            <p:cNvSpPr txBox="1"/>
            <p:nvPr/>
          </p:nvSpPr>
          <p:spPr>
            <a:xfrm>
              <a:off x="6739793" y="987841"/>
              <a:ext cx="1059020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Ubuntu</a:t>
              </a:r>
              <a:endParaRPr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2CD3F77-D210-4FB7-BC09-C9B4F24FEBA4}"/>
              </a:ext>
            </a:extLst>
          </p:cNvPr>
          <p:cNvGrpSpPr/>
          <p:nvPr/>
        </p:nvGrpSpPr>
        <p:grpSpPr>
          <a:xfrm>
            <a:off x="6912795" y="2462241"/>
            <a:ext cx="890423" cy="318678"/>
            <a:chOff x="6702215" y="974461"/>
            <a:chExt cx="1151623" cy="391140"/>
          </a:xfrm>
        </p:grpSpPr>
        <p:sp>
          <p:nvSpPr>
            <p:cNvPr id="54" name="矩形: 剪去左右顶角 53">
              <a:extLst>
                <a:ext uri="{FF2B5EF4-FFF2-40B4-BE49-F238E27FC236}">
                  <a16:creationId xmlns:a16="http://schemas.microsoft.com/office/drawing/2014/main" id="{5E2CFBDA-3822-4498-826B-A57C81D0DCAB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0D181B2-AE74-4866-9610-72985632F841}"/>
                </a:ext>
              </a:extLst>
            </p:cNvPr>
            <p:cNvSpPr txBox="1"/>
            <p:nvPr/>
          </p:nvSpPr>
          <p:spPr>
            <a:xfrm>
              <a:off x="6834071" y="987841"/>
              <a:ext cx="822432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app1</a:t>
              </a:r>
              <a:endParaRPr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75497E3-4D01-4F70-8B82-8AE8DA81202D}"/>
              </a:ext>
            </a:extLst>
          </p:cNvPr>
          <p:cNvGrpSpPr/>
          <p:nvPr/>
        </p:nvGrpSpPr>
        <p:grpSpPr>
          <a:xfrm>
            <a:off x="6899702" y="2059801"/>
            <a:ext cx="890423" cy="318678"/>
            <a:chOff x="6702215" y="974461"/>
            <a:chExt cx="1151623" cy="391140"/>
          </a:xfrm>
        </p:grpSpPr>
        <p:sp>
          <p:nvSpPr>
            <p:cNvPr id="57" name="矩形: 剪去左右顶角 56">
              <a:extLst>
                <a:ext uri="{FF2B5EF4-FFF2-40B4-BE49-F238E27FC236}">
                  <a16:creationId xmlns:a16="http://schemas.microsoft.com/office/drawing/2014/main" id="{8C379C2D-CAC7-44DB-851A-9E0ED6619071}"/>
                </a:ext>
              </a:extLst>
            </p:cNvPr>
            <p:cNvSpPr/>
            <p:nvPr/>
          </p:nvSpPr>
          <p:spPr>
            <a:xfrm rot="5400000">
              <a:off x="7108333" y="568343"/>
              <a:ext cx="339387" cy="1151623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9C990A3-F3DE-487D-866C-DDD9393B82BE}"/>
                </a:ext>
              </a:extLst>
            </p:cNvPr>
            <p:cNvSpPr txBox="1"/>
            <p:nvPr/>
          </p:nvSpPr>
          <p:spPr>
            <a:xfrm>
              <a:off x="6834071" y="987841"/>
              <a:ext cx="757045" cy="377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app2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01404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项目完成度</a:t>
            </a:r>
          </a:p>
        </p:txBody>
      </p:sp>
      <p:graphicFrame>
        <p:nvGraphicFramePr>
          <p:cNvPr id="26" name="表格 26">
            <a:extLst>
              <a:ext uri="{FF2B5EF4-FFF2-40B4-BE49-F238E27FC236}">
                <a16:creationId xmlns:a16="http://schemas.microsoft.com/office/drawing/2014/main" id="{59D69F63-FDAE-47A5-88E9-D895D8317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13481"/>
              </p:ext>
            </p:extLst>
          </p:nvPr>
        </p:nvGraphicFramePr>
        <p:xfrm>
          <a:off x="1417413" y="862632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130822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897291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5544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项目要求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6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docker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isulad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69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isula-build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57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完整性校验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668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有效输入校验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配置文件启动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36689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自校验和自排序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15149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自动推导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247668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任意分割</a:t>
                      </a: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endParaRPr lang="zh-CN" altLang="en-US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1913" marR="61913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61913" marR="61913" marT="28575" marB="28575" anchor="ctr"/>
                </a:tc>
                <a:extLst>
                  <a:ext uri="{0D108BD9-81ED-4DB2-BD59-A6C34878D82A}">
                    <a16:rowId xmlns:a16="http://schemas.microsoft.com/office/drawing/2014/main" val="23714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0072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产出描述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FFE82-E7CF-43F6-8A15-990240D43DF5}"/>
              </a:ext>
            </a:extLst>
          </p:cNvPr>
          <p:cNvSpPr txBox="1"/>
          <p:nvPr/>
        </p:nvSpPr>
        <p:spPr>
          <a:xfrm>
            <a:off x="366601" y="744796"/>
            <a:ext cx="4205399" cy="42553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我们的最终产出为基于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Rust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构建的可执行文件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layer_sword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和其源码，提供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Windows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Linux x86_64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的发行版本。用户也可以自行编译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Linux aarch64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的发行版本。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我们的程序分别在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Windows 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Ubuntu x86_64  at wsl2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openeuler  x86_64 at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华为云和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openeuler aarch64 at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鹏城实验室通过了测试。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我们构建了完善的单元测试、集成测试和文档测试，经决赛重构后，最终覆盖率保持在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82%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8A36F3E-B382-482D-8C56-A8D4A3717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736" y="766905"/>
            <a:ext cx="4341998" cy="16558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9BFC76-5291-43E4-9BFF-9BF797556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505" y="3869508"/>
            <a:ext cx="4190794" cy="4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80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6675" y="177165"/>
            <a:ext cx="2374106" cy="188595"/>
            <a:chOff x="420" y="432"/>
            <a:chExt cx="4985" cy="396"/>
          </a:xfrm>
        </p:grpSpPr>
        <p:pic>
          <p:nvPicPr>
            <p:cNvPr id="3" name="图片 2" descr="tittle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" y="432"/>
              <a:ext cx="2405" cy="397"/>
            </a:xfrm>
            <a:prstGeom prst="rect">
              <a:avLst/>
            </a:prstGeom>
          </p:spPr>
        </p:pic>
        <p:pic>
          <p:nvPicPr>
            <p:cNvPr id="4" name="图片 3" descr="tittle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5" y="460"/>
              <a:ext cx="2441" cy="340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>
          <a:xfrm>
            <a:off x="0" y="461963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603683" y="4738688"/>
            <a:ext cx="2538000" cy="0"/>
          </a:xfrm>
          <a:prstGeom prst="line">
            <a:avLst/>
          </a:prstGeom>
          <a:ln w="22225" cmpd="sng">
            <a:solidFill>
              <a:srgbClr val="0029B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挂件-效果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59" y="4809173"/>
            <a:ext cx="2575560" cy="234315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D05A32FA-7397-4064-AC3B-FC85B580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90" y="143309"/>
            <a:ext cx="7754620" cy="62359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rgbClr val="0029B5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特色功能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DFFE82-E7CF-43F6-8A15-990240D43DF5}"/>
              </a:ext>
            </a:extLst>
          </p:cNvPr>
          <p:cNvSpPr txBox="1"/>
          <p:nvPr/>
        </p:nvSpPr>
        <p:spPr>
          <a:xfrm>
            <a:off x="366601" y="744795"/>
            <a:ext cx="7273967" cy="3609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相比项目要求要求，我们的程序提供了更多的特色功能，具体如下：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配置文件：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用户可以通过命令行参数或配置文件两种方式来指定分割方式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自校验：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分割后的子集，只需要放在同一个目录下，程序就可以自动完成检查及合并，无需额外的配置文件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任意分割：用户可以将归档文件分割为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4......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层，任意合理的分割方式软件都可以处理</a:t>
            </a:r>
            <a:endParaRPr lang="en-US" altLang="zh-CN" b="0" i="0" dirty="0">
              <a:solidFill>
                <a:srgbClr val="40485B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zh-CN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自动推导：所有分割层数中，允许最多一个</a:t>
            </a:r>
            <a:r>
              <a:rPr lang="en-US" altLang="zh-CN" b="0" i="0" dirty="0">
                <a:solidFill>
                  <a:srgbClr val="40485B"/>
                </a:solidFill>
                <a:effectLst/>
                <a:latin typeface="-apple-system"/>
              </a:rPr>
              <a:t>-1</a:t>
            </a:r>
            <a:r>
              <a:rPr lang="zh-CN" altLang="en-US" b="0" i="0" dirty="0">
                <a:solidFill>
                  <a:srgbClr val="40485B"/>
                </a:solidFill>
                <a:effectLst/>
                <a:latin typeface="-apple-system"/>
              </a:rPr>
              <a:t>项，软件会自动计算实际分割层数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63731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899</Words>
  <Application>Microsoft Office PowerPoint</Application>
  <PresentationFormat>全屏显示(16:9)</PresentationFormat>
  <Paragraphs>175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-apple-system</vt:lpstr>
      <vt:lpstr>Microsoft YaHei Bold</vt:lpstr>
      <vt:lpstr>微软雅黑</vt:lpstr>
      <vt:lpstr>微软雅黑</vt:lpstr>
      <vt:lpstr>Arial</vt:lpstr>
      <vt:lpstr>Calibri</vt:lpstr>
      <vt:lpstr>Calibri Light</vt:lpstr>
      <vt:lpstr>Verdana</vt:lpstr>
      <vt:lpstr>1_Office 主题</vt:lpstr>
      <vt:lpstr>PowerPoint 演示文稿</vt:lpstr>
      <vt:lpstr># 赛题 46 # 用 RUST 实现容器镜像分层切割工具</vt:lpstr>
      <vt:lpstr>Part 0 团队介绍</vt:lpstr>
      <vt:lpstr>PowerPoint 演示文稿</vt:lpstr>
      <vt:lpstr>Part 1 作品完成情况</vt:lpstr>
      <vt:lpstr>项目背景</vt:lpstr>
      <vt:lpstr>项目完成度</vt:lpstr>
      <vt:lpstr>产出描述</vt:lpstr>
      <vt:lpstr>特色功能</vt:lpstr>
      <vt:lpstr>Part 2 方案架构及设计思想</vt:lpstr>
      <vt:lpstr>PowerPoint 演示文稿</vt:lpstr>
      <vt:lpstr>项目架构</vt:lpstr>
      <vt:lpstr>分割与合并</vt:lpstr>
      <vt:lpstr>镜像检查</vt:lpstr>
      <vt:lpstr>测试相关</vt:lpstr>
      <vt:lpstr>Part 3 开发难点及解决措施</vt:lpstr>
      <vt:lpstr>校验方案</vt:lpstr>
      <vt:lpstr>一致性方案</vt:lpstr>
      <vt:lpstr>Part 4 参赛体会</vt:lpstr>
      <vt:lpstr>PowerPoint 演示文稿</vt:lpstr>
      <vt:lpstr>Part 5 作品演示及答辩 （这一部分需线上演示作品demo，并回答评委问题）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openEuler?</dc:title>
  <dc:creator/>
  <cp:lastModifiedBy>陈 俊羽</cp:lastModifiedBy>
  <cp:revision>72</cp:revision>
  <dcterms:created xsi:type="dcterms:W3CDTF">2021-04-13T10:40:10Z</dcterms:created>
  <dcterms:modified xsi:type="dcterms:W3CDTF">2021-04-20T13:23:32Z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2052-2.8.1.4649</vt:lpwstr>
  </property>
</Properties>
</file>